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307" r:id="rId4"/>
    <p:sldId id="298" r:id="rId5"/>
    <p:sldId id="257" r:id="rId6"/>
    <p:sldId id="326" r:id="rId7"/>
    <p:sldId id="327" r:id="rId8"/>
    <p:sldId id="299" r:id="rId9"/>
    <p:sldId id="296" r:id="rId10"/>
    <p:sldId id="297" r:id="rId11"/>
    <p:sldId id="302" r:id="rId12"/>
    <p:sldId id="328" r:id="rId13"/>
    <p:sldId id="329" r:id="rId14"/>
    <p:sldId id="331" r:id="rId15"/>
    <p:sldId id="318" r:id="rId16"/>
    <p:sldId id="319" r:id="rId17"/>
    <p:sldId id="300" r:id="rId18"/>
    <p:sldId id="305" r:id="rId19"/>
    <p:sldId id="334" r:id="rId20"/>
    <p:sldId id="320" r:id="rId21"/>
    <p:sldId id="332" r:id="rId22"/>
    <p:sldId id="333" r:id="rId23"/>
    <p:sldId id="301" r:id="rId24"/>
    <p:sldId id="303" r:id="rId25"/>
    <p:sldId id="325" r:id="rId26"/>
    <p:sldId id="278" r:id="rId27"/>
  </p:sldIdLst>
  <p:sldSz cx="9144000" cy="5143500" type="screen16x9"/>
  <p:notesSz cx="6858000" cy="9144000"/>
  <p:embeddedFontLst>
    <p:embeddedFont>
      <p:font typeface="Arvo" panose="02020500000000000000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Franklin Gothic Book" panose="020B0503020102020204" pitchFamily="34" charset="0"/>
      <p:regular r:id="rId35"/>
      <p:italic r:id="rId36"/>
    </p:embeddedFont>
    <p:embeddedFont>
      <p:font typeface="Roboto Condensed" panose="02000000000000000000" pitchFamily="2" charset="0"/>
      <p:regular r:id="rId37"/>
      <p:bold r:id="rId38"/>
      <p:italic r:id="rId39"/>
      <p:boldItalic r:id="rId40"/>
    </p:embeddedFont>
    <p:embeddedFont>
      <p:font typeface="Roboto Condensed Light" panose="02000000000000000000" pitchFamily="2" charset="0"/>
      <p:regular r:id="rId41"/>
      <p:bold r:id="rId42"/>
      <p:italic r:id="rId43"/>
      <p:boldItalic r:id="rId44"/>
    </p:embeddedFont>
    <p:embeddedFont>
      <p:font typeface="微軟正黑體" panose="020B0604030504040204" pitchFamily="34" charset="-12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68625" autoAdjust="0"/>
  </p:normalViewPr>
  <p:slideViewPr>
    <p:cSldViewPr snapToGrid="0">
      <p:cViewPr varScale="1">
        <p:scale>
          <a:sx n="77" d="100"/>
          <a:sy n="77" d="100"/>
        </p:scale>
        <p:origin x="18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3C025B25-1DA2-4DD9-A14C-9325C6C324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EE92139-E289-4071-AC0C-1BE952C144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3B9EF-27D7-4AA7-BC49-D29FD357137F}" type="datetime5">
              <a:rPr lang="zh-TW" altLang="en-US" smtClean="0"/>
              <a:t>2023年2月15日星期三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114E57D-46BC-4F1F-BF63-14C49DF825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448E4EB-1EE9-457E-B9DC-E1399E6044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B430A-4C2F-4BBE-B9FA-12F6407855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92014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Automotive Innovation</a:t>
            </a:r>
            <a:r>
              <a:rPr lang="zh-TW" altLang="en-US" dirty="0"/>
              <a:t>汽車創新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1875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dirty="0"/>
              <a:t>在實驗期間，每 </a:t>
            </a:r>
            <a:r>
              <a:rPr lang="en-US" altLang="zh-TW" dirty="0"/>
              <a:t>1400–2600 </a:t>
            </a:r>
            <a:r>
              <a:rPr lang="zh-TW" altLang="en-US" dirty="0"/>
              <a:t>米（對應於平均 </a:t>
            </a:r>
            <a:r>
              <a:rPr lang="en-US" altLang="zh-TW" dirty="0"/>
              <a:t>110.7 </a:t>
            </a:r>
            <a:r>
              <a:rPr lang="zh-TW" altLang="en-US" dirty="0"/>
              <a:t>秒</a:t>
            </a:r>
            <a:r>
              <a:rPr lang="en-US" altLang="zh-TW" dirty="0"/>
              <a:t>/</a:t>
            </a:r>
            <a:r>
              <a:rPr lang="zh-TW" altLang="en-US" dirty="0"/>
              <a:t>事件）會發生一次從三個類別中隨機選擇的緊急事件。 每個類別發生</a:t>
            </a:r>
            <a:r>
              <a:rPr lang="en-US" altLang="zh-TW" dirty="0"/>
              <a:t>8</a:t>
            </a:r>
            <a:r>
              <a:rPr lang="zh-TW" altLang="en-US" dirty="0"/>
              <a:t>次，整個過程共產生</a:t>
            </a:r>
            <a:r>
              <a:rPr lang="en-US" altLang="zh-TW" dirty="0"/>
              <a:t>24</a:t>
            </a:r>
            <a:r>
              <a:rPr lang="zh-TW" altLang="en-US" dirty="0"/>
              <a:t>個事件。 </a:t>
            </a:r>
            <a:endParaRPr lang="en-US" altLang="zh-TW" dirty="0"/>
          </a:p>
          <a:p>
            <a:r>
              <a:rPr lang="zh-TW" altLang="en-US" dirty="0"/>
              <a:t>如果參與者註意到緊急事件並認為 </a:t>
            </a:r>
            <a:r>
              <a:rPr lang="en-US" altLang="zh-TW" dirty="0"/>
              <a:t>AD </a:t>
            </a:r>
            <a:r>
              <a:rPr lang="zh-TW" altLang="en-US" dirty="0"/>
              <a:t>系統無法正確處理危險，他們必須通過踩下制動踏板將車輛切換到手動駕駛模式（推薦方法）或按下綠色按鈕來接管車輛。 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4929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918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857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260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Google Shape;187;g3606f1c2d_30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altLang="en-US" dirty="0"/>
                  <a:t>感興趣區域 </a:t>
                </a:r>
                <a:r>
                  <a:rPr lang="en-US" altLang="zh-TW" dirty="0"/>
                  <a:t>(AOI) </a:t>
                </a:r>
                <a:r>
                  <a:rPr lang="zh-TW" altLang="en-US" dirty="0"/>
                  <a:t>被定義為擋風玻璃、後視鏡、側窗和方向盤。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altLang="en-US" dirty="0"/>
                  <a:t>監控頻率計算為在 </a:t>
                </a:r>
                <a:r>
                  <a:rPr lang="en-US" altLang="zh-TW" dirty="0"/>
                  <a:t>NDRT </a:t>
                </a:r>
                <a:r>
                  <a:rPr lang="zh-TW" altLang="en-US" dirty="0"/>
                  <a:t>期間對 </a:t>
                </a:r>
                <a:r>
                  <a:rPr lang="en-US" altLang="zh-TW" dirty="0"/>
                  <a:t>AOI </a:t>
                </a:r>
                <a:r>
                  <a:rPr lang="zh-TW" altLang="en-US" dirty="0"/>
                  <a:t>的監控掃視次數與 </a:t>
                </a:r>
                <a:r>
                  <a:rPr lang="en-US" altLang="zh-TW" dirty="0"/>
                  <a:t>NDRT </a:t>
                </a:r>
                <a:r>
                  <a:rPr lang="zh-TW" altLang="en-US" dirty="0"/>
                  <a:t>的持續時間成比例：監控頻率 </a:t>
                </a:r>
                <a:r>
                  <a:rPr lang="en-US" altLang="zh-TW" dirty="0"/>
                  <a:t>= AOI </a:t>
                </a:r>
                <a:r>
                  <a:rPr lang="zh-TW" altLang="en-US" dirty="0"/>
                  <a:t>固定計數</a:t>
                </a:r>
                <a:r>
                  <a:rPr lang="en-US" altLang="zh-TW" dirty="0"/>
                  <a:t>/NDRT </a:t>
                </a:r>
                <a:r>
                  <a:rPr lang="zh-TW" altLang="en-US" dirty="0"/>
                  <a:t>的持續時間。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altLang="en-US" dirty="0"/>
                  <a:t>監控率計算為駕駛員監控 </a:t>
                </a:r>
                <a:r>
                  <a:rPr lang="en-US" altLang="zh-TW" dirty="0"/>
                  <a:t>AOI </a:t>
                </a:r>
                <a:r>
                  <a:rPr lang="zh-TW" altLang="en-US" dirty="0"/>
                  <a:t>所花費的時間與 </a:t>
                </a:r>
                <a:r>
                  <a:rPr lang="en-US" altLang="zh-TW" dirty="0"/>
                  <a:t>NDRT </a:t>
                </a:r>
                <a:r>
                  <a:rPr lang="zh-TW" altLang="en-US" dirty="0"/>
                  <a:t>的持續時間成比例：監控率</a:t>
                </a:r>
                <a:r>
                  <a:rPr lang="en-US" altLang="zh-TW" dirty="0"/>
                  <a:t>=AOI </a:t>
                </a:r>
                <a:r>
                  <a:rPr lang="zh-TW" altLang="en-US" dirty="0"/>
                  <a:t>總固定的持續時間</a:t>
                </a:r>
                <a:r>
                  <a:rPr lang="en-US" altLang="zh-TW" dirty="0"/>
                  <a:t>/NDRT </a:t>
                </a:r>
                <a:r>
                  <a:rPr lang="zh-TW" altLang="en-US" dirty="0"/>
                  <a:t>的持續時間。</a:t>
                </a:r>
                <a14:m>
                  <m:oMath xmlns:m="http://schemas.openxmlformats.org/officeDocument/2006/math">
                    <a:fld id="{825F15A7-03F4-43D7-82C5-3E23DA2F108C}" type="mathplaceholder">
                      <a:rPr lang="zh-TW" altLang="en-US" i="1" smtClean="0">
                        <a:latin typeface="Cambria Math" panose="02040503050406030204" pitchFamily="18" charset="0"/>
                      </a:rPr>
                      <a:t>在這裡鍵入方程式。</a:t>
                    </a:fld>
                  </m:oMath>
                </a14:m>
                <a:endParaRPr lang="zh-TW" altLang="en-US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87" name="Google Shape;187;g3606f1c2d_30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altLang="en-US" dirty="0"/>
                  <a:t>感興趣區域 </a:t>
                </a:r>
                <a:r>
                  <a:rPr lang="en-US" altLang="zh-TW" dirty="0"/>
                  <a:t>(AOI) </a:t>
                </a:r>
                <a:r>
                  <a:rPr lang="zh-TW" altLang="en-US" dirty="0"/>
                  <a:t>被定義為擋風玻璃、後視鏡、側窗和方向盤。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altLang="en-US" dirty="0"/>
                  <a:t>監控頻率計算為在 </a:t>
                </a:r>
                <a:r>
                  <a:rPr lang="en-US" altLang="zh-TW" dirty="0"/>
                  <a:t>NDRT </a:t>
                </a:r>
                <a:r>
                  <a:rPr lang="zh-TW" altLang="en-US" dirty="0"/>
                  <a:t>期間對 </a:t>
                </a:r>
                <a:r>
                  <a:rPr lang="en-US" altLang="zh-TW" dirty="0"/>
                  <a:t>AOI </a:t>
                </a:r>
                <a:r>
                  <a:rPr lang="zh-TW" altLang="en-US" dirty="0"/>
                  <a:t>的監控掃視次數與 </a:t>
                </a:r>
                <a:r>
                  <a:rPr lang="en-US" altLang="zh-TW" dirty="0"/>
                  <a:t>NDRT </a:t>
                </a:r>
                <a:r>
                  <a:rPr lang="zh-TW" altLang="en-US" dirty="0"/>
                  <a:t>的持續時間成比例：監控頻率 </a:t>
                </a:r>
                <a:r>
                  <a:rPr lang="en-US" altLang="zh-TW" dirty="0"/>
                  <a:t>= AOI </a:t>
                </a:r>
                <a:r>
                  <a:rPr lang="zh-TW" altLang="en-US" dirty="0"/>
                  <a:t>固定計數</a:t>
                </a:r>
                <a:r>
                  <a:rPr lang="en-US" altLang="zh-TW" dirty="0"/>
                  <a:t>/NDRT </a:t>
                </a:r>
                <a:r>
                  <a:rPr lang="zh-TW" altLang="en-US" dirty="0"/>
                  <a:t>的持續時間。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altLang="en-US" dirty="0"/>
                  <a:t>監控率計算為駕駛員監控 </a:t>
                </a:r>
                <a:r>
                  <a:rPr lang="en-US" altLang="zh-TW" dirty="0"/>
                  <a:t>AOI </a:t>
                </a:r>
                <a:r>
                  <a:rPr lang="zh-TW" altLang="en-US" dirty="0"/>
                  <a:t>所花費的時間與 </a:t>
                </a:r>
                <a:r>
                  <a:rPr lang="en-US" altLang="zh-TW" dirty="0"/>
                  <a:t>NDRT </a:t>
                </a:r>
                <a:r>
                  <a:rPr lang="zh-TW" altLang="en-US" dirty="0"/>
                  <a:t>的持續時間成比例：監控率</a:t>
                </a:r>
                <a:r>
                  <a:rPr lang="en-US" altLang="zh-TW" dirty="0"/>
                  <a:t>=AOI </a:t>
                </a:r>
                <a:r>
                  <a:rPr lang="zh-TW" altLang="en-US" dirty="0"/>
                  <a:t>總固定的持續時間</a:t>
                </a:r>
                <a:r>
                  <a:rPr lang="en-US" altLang="zh-TW" dirty="0"/>
                  <a:t>/NDRT </a:t>
                </a:r>
                <a:r>
                  <a:rPr lang="zh-TW" altLang="en-US" dirty="0"/>
                  <a:t>的持續時間。</a:t>
                </a:r>
                <a:r>
                  <a:rPr lang="zh-TW" altLang="en-US" i="0">
                    <a:latin typeface="Cambria Math" panose="02040503050406030204" pitchFamily="18" charset="0"/>
                  </a:rPr>
                  <a:t>"在這裡鍵入方程式。"</a:t>
                </a:r>
                <a:endParaRPr lang="zh-TW" altLang="en-US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814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957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2036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外向性</a:t>
            </a:r>
            <a:r>
              <a:rPr lang="fr-FR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Extroversion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宜人性</a:t>
            </a:r>
            <a:r>
              <a:rPr lang="fr-FR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Conscientiousness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盡責性</a:t>
            </a:r>
            <a:r>
              <a:rPr lang="fr-FR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Conscientiousness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神經質</a:t>
            </a:r>
            <a:r>
              <a:rPr lang="fr-FR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Neuroticism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開放性</a:t>
            </a:r>
            <a:r>
              <a:rPr lang="fr-FR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Openness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6814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lvl="1" indent="0">
              <a:buNone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是指</a:t>
            </a:r>
            <a:r>
              <a:rPr lang="zh-CN" altLang="en-US" b="0" i="0" dirty="0">
                <a:solidFill>
                  <a:srgbClr val="EA4335"/>
                </a:solidFill>
                <a:effectLst/>
                <a:latin typeface="arial" panose="020B0604020202020204" pitchFamily="34" charset="0"/>
              </a:rPr>
              <a:t>当两个变量同时与第三个变量相关时，将第三个变量的影响剔除，只分析将要探索的两变量间相关程度的过程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7331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228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815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692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624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625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因此</a:t>
            </a:r>
            <a:r>
              <a:rPr lang="en-US" altLang="zh-TW" dirty="0"/>
              <a:t>AD</a:t>
            </a:r>
            <a:r>
              <a:rPr lang="zh-TW" altLang="en-US" dirty="0"/>
              <a:t>系統中考慮個人特質是重要的研究目標。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2689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545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481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提高 </a:t>
            </a:r>
            <a:r>
              <a:rPr lang="en-US" altLang="zh-TW" dirty="0"/>
              <a:t>AD </a:t>
            </a:r>
            <a:r>
              <a:rPr lang="zh-TW" altLang="en-US" dirty="0"/>
              <a:t>系統的透明度可以顯著提高駕駛員的信任度。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擬人化（包括類人的聲音、外貌和性別）</a:t>
            </a:r>
            <a:r>
              <a:rPr lang="en-US" altLang="zh-TW" dirty="0"/>
              <a:t>[17</a:t>
            </a:r>
            <a:r>
              <a:rPr lang="zh-TW" altLang="en-US" dirty="0"/>
              <a:t>、</a:t>
            </a:r>
            <a:r>
              <a:rPr lang="en-US" altLang="zh-TW" dirty="0"/>
              <a:t>18] </a:t>
            </a:r>
            <a:r>
              <a:rPr lang="zh-TW" altLang="en-US" dirty="0"/>
              <a:t>以及在 </a:t>
            </a:r>
            <a:r>
              <a:rPr lang="en-US" altLang="zh-TW" dirty="0"/>
              <a:t>AD </a:t>
            </a:r>
            <a:r>
              <a:rPr lang="zh-TW" altLang="en-US" dirty="0"/>
              <a:t>系統和駕駛員之間共享目標 </a:t>
            </a:r>
            <a:r>
              <a:rPr lang="en-US" altLang="zh-TW" dirty="0"/>
              <a:t>[15]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dirty="0"/>
              <a:t>人格反映了個體從生物和環境因素演化而來的穩定的認知、行為和情緒模式。 隨著時間的推移，一個人的性格通常是穩定的，大約一半的差異源於一個人的基因，而不是外部環境。 因此，人格成為研究個體差異的關鍵因素之一。 人們越來越認識到，對自動化的信任可能會受到操作員個性的影響 </a:t>
            </a:r>
            <a:r>
              <a:rPr lang="en-US" altLang="zh-TW" dirty="0"/>
              <a:t>[22</a:t>
            </a:r>
            <a:r>
              <a:rPr lang="zh-TW" altLang="en-US" dirty="0"/>
              <a:t>、</a:t>
            </a:r>
            <a:r>
              <a:rPr lang="en-US" altLang="zh-TW" dirty="0"/>
              <a:t>23]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2556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dirty="0"/>
              <a:t>外向性主要涉及對社交互動的偏好，但它還包括活動水平、自信、對興奮和刺激的偏好以及積極情感等特徵 </a:t>
            </a:r>
            <a:r>
              <a:rPr lang="en-US" altLang="zh-TW" dirty="0"/>
              <a:t>[26]</a:t>
            </a:r>
            <a:r>
              <a:rPr lang="zh-TW" altLang="en-US" dirty="0"/>
              <a:t>。 具有高外向性的人更有可能享受提供互動和刺激機會的環境。 因此，外向性可能與 </a:t>
            </a:r>
            <a:r>
              <a:rPr lang="en-US" altLang="zh-TW" dirty="0"/>
              <a:t>AD </a:t>
            </a:r>
            <a:r>
              <a:rPr lang="zh-TW" altLang="en-US" dirty="0"/>
              <a:t>信任正相關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4936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831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38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90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407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5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474133" y="1386776"/>
            <a:ext cx="6491409" cy="14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以開放性的人格預測駕駛員對自動駕駛的信任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BB5AFCA-673D-443A-A4E6-94E081CCC711}"/>
              </a:ext>
            </a:extLst>
          </p:cNvPr>
          <p:cNvSpPr txBox="1"/>
          <p:nvPr/>
        </p:nvSpPr>
        <p:spPr>
          <a:xfrm>
            <a:off x="756356" y="2911501"/>
            <a:ext cx="574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b="0" i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Personality Openness Predicts Driver Trust in Automated Driving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AE14489-83F2-468A-A571-A57C537900E3}"/>
              </a:ext>
            </a:extLst>
          </p:cNvPr>
          <p:cNvSpPr/>
          <p:nvPr/>
        </p:nvSpPr>
        <p:spPr>
          <a:xfrm>
            <a:off x="3873500" y="42659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ts val="935"/>
            </a:pP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報告者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陳善治</a:t>
            </a: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指導教授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柳永青 教授</a:t>
            </a:r>
            <a:endParaRPr lang="en-US" altLang="zh-TW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BA46F4B-FCA5-4601-97C0-ADCA7DCB1187}"/>
              </a:ext>
            </a:extLst>
          </p:cNvPr>
          <p:cNvSpPr txBox="1"/>
          <p:nvPr/>
        </p:nvSpPr>
        <p:spPr>
          <a:xfrm>
            <a:off x="0" y="4178490"/>
            <a:ext cx="6809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935"/>
            </a:pP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 </a:t>
            </a:r>
            <a:r>
              <a:rPr lang="fr-FR" altLang="zh-TW" dirty="0"/>
              <a:t>Li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et al.</a:t>
            </a:r>
          </a:p>
          <a:p>
            <a:pPr>
              <a:buSzPts val="935"/>
            </a:pP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期刊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 </a:t>
            </a:r>
            <a:r>
              <a:rPr lang="fr-FR" altLang="zh-TW" dirty="0"/>
              <a:t>Automotive Innovation</a:t>
            </a:r>
            <a:endParaRPr lang="en-US" altLang="zh-TW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SzPts val="935"/>
            </a:pP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年分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 2020 </a:t>
            </a:r>
            <a:endParaRPr lang="zh-TW" altLang="zh-TW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3-2 </a:t>
            </a:r>
            <a:r>
              <a:rPr lang="zh-TW" altLang="en-US" dirty="0"/>
              <a:t>儀器設備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5BBC478-0FBB-4804-8425-449240B56B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BBC591EF-D2DF-4D50-B835-2874263C3948}"/>
              </a:ext>
            </a:extLst>
          </p:cNvPr>
          <p:cNvSpPr txBox="1">
            <a:spLocks/>
          </p:cNvSpPr>
          <p:nvPr/>
        </p:nvSpPr>
        <p:spPr>
          <a:xfrm>
            <a:off x="293683" y="1416004"/>
            <a:ext cx="4929827" cy="372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研究是在駕駛模擬器中進行的。 模擬器安裝在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自由度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(DOF)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的平台上，可位移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±23.5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毫米和旋轉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±30°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Tobii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Pro Glasses 2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眼動儀以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 Hz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的頻率記錄眼動數據。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12.3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英寸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Surface Pro 5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平板電腦進行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NDRT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駕駛環境通過三個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螢幕（分辨率：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1920 × 1080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像素；刷新率：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 Hz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）呈現，其角度為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150°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Unity 3D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建立城市駕駛環境模擬。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總行駛距離為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公里。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平均自動駕駛速度保持在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60-70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48C9E32-CAC1-4630-8237-E8C836A77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510" y="1413666"/>
            <a:ext cx="3881890" cy="28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93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3-3 </a:t>
            </a:r>
            <a:r>
              <a:rPr lang="zh-TW" altLang="en-US" dirty="0"/>
              <a:t>受測者工作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ACA1A2F-39A7-4336-BF0B-22ED97E93D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700082B7-85A5-4B89-9F75-9831A949777D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設置了三種緊急事件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次事件，故障次數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，如果駕駛者沒有及時反應可能會發生事故：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9E7CEF9E-3C5C-4490-9EAE-E68835439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00" y="2372896"/>
            <a:ext cx="6735865" cy="1437103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E4286CDC-0081-4615-BA15-718EEF1517BB}"/>
              </a:ext>
            </a:extLst>
          </p:cNvPr>
          <p:cNvSpPr txBox="1"/>
          <p:nvPr/>
        </p:nvSpPr>
        <p:spPr>
          <a:xfrm>
            <a:off x="854220" y="4097297"/>
            <a:ext cx="7435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前方突然發生車禍， </a:t>
            </a:r>
            <a:r>
              <a:rPr lang="en-US" altLang="zh-TW" dirty="0"/>
              <a:t>AD </a:t>
            </a:r>
            <a:r>
              <a:rPr lang="zh-TW" altLang="en-US" dirty="0"/>
              <a:t>系統會在 </a:t>
            </a:r>
            <a:r>
              <a:rPr lang="en-US" altLang="zh-TW" dirty="0"/>
              <a:t>60 m</a:t>
            </a:r>
            <a:r>
              <a:rPr lang="zh-TW" altLang="en-US" dirty="0"/>
              <a:t>處避開，並再返回中間車道。</a:t>
            </a:r>
            <a:r>
              <a:rPr lang="en-US" altLang="zh-TW" dirty="0"/>
              <a:t>(</a:t>
            </a:r>
            <a:r>
              <a:rPr lang="zh-TW" altLang="en-US" dirty="0"/>
              <a:t>但有可能無法避開</a:t>
            </a:r>
            <a:r>
              <a:rPr lang="en-US" altLang="zh-TW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4579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3-3 </a:t>
            </a:r>
            <a:r>
              <a:rPr lang="zh-TW" altLang="en-US" dirty="0"/>
              <a:t>受測者工作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ACA1A2F-39A7-4336-BF0B-22ED97E93D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B2A06F10-46A4-4AA1-8A16-4CEB559A6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6" y="1603777"/>
            <a:ext cx="4820542" cy="3114594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2EE435C2-67BE-4113-89A5-978A7168A5BD}"/>
              </a:ext>
            </a:extLst>
          </p:cNvPr>
          <p:cNvSpPr txBox="1"/>
          <p:nvPr/>
        </p:nvSpPr>
        <p:spPr>
          <a:xfrm>
            <a:off x="5261735" y="2571750"/>
            <a:ext cx="32109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左側車道上的一輛對</a:t>
            </a:r>
            <a:r>
              <a:rPr lang="en-US" altLang="zh-TW" dirty="0"/>
              <a:t>AD</a:t>
            </a:r>
            <a:r>
              <a:rPr lang="zh-TW" altLang="en-US" dirty="0"/>
              <a:t>車輛進行超車，超車完成之後會急煞，</a:t>
            </a:r>
            <a:r>
              <a:rPr lang="en-US" altLang="zh-TW" dirty="0"/>
              <a:t> AD</a:t>
            </a:r>
            <a:r>
              <a:rPr lang="zh-TW" altLang="en-US" dirty="0"/>
              <a:t>車輛會減速</a:t>
            </a:r>
            <a:r>
              <a:rPr lang="en-US" altLang="zh-TW" dirty="0"/>
              <a:t>( </a:t>
            </a:r>
            <a:r>
              <a:rPr lang="zh-TW" altLang="en-US" dirty="0"/>
              <a:t>但還是有可能來不及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8273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3-3 </a:t>
            </a:r>
            <a:r>
              <a:rPr lang="zh-TW" altLang="en-US" dirty="0"/>
              <a:t>受測者工作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ACA1A2F-39A7-4336-BF0B-22ED97E93D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9FBDD6CA-9088-4310-931B-BE8FBF80D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94" y="1734024"/>
            <a:ext cx="7086600" cy="1675452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65623BD5-E81E-4388-8B91-D53A271B7999}"/>
              </a:ext>
            </a:extLst>
          </p:cNvPr>
          <p:cNvSpPr txBox="1"/>
          <p:nvPr/>
        </p:nvSpPr>
        <p:spPr>
          <a:xfrm>
            <a:off x="2116309" y="380366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行人開始在前方過馬路，</a:t>
            </a:r>
            <a:r>
              <a:rPr lang="en-US" altLang="zh-TW" dirty="0"/>
              <a:t>AD </a:t>
            </a:r>
            <a:r>
              <a:rPr lang="zh-TW" altLang="en-US" dirty="0"/>
              <a:t>系統在距離人行橫道 </a:t>
            </a:r>
            <a:r>
              <a:rPr lang="en-US" altLang="zh-TW" dirty="0"/>
              <a:t>40 </a:t>
            </a:r>
            <a:r>
              <a:rPr lang="zh-TW" altLang="en-US" dirty="0"/>
              <a:t>米處開始減速，但是</a:t>
            </a:r>
            <a:r>
              <a:rPr lang="en-US" altLang="zh-TW" dirty="0"/>
              <a:t>AD </a:t>
            </a:r>
            <a:r>
              <a:rPr lang="zh-TW" altLang="en-US" dirty="0"/>
              <a:t>系統可能仍然撞上行人。</a:t>
            </a:r>
          </a:p>
        </p:txBody>
      </p:sp>
    </p:spTree>
    <p:extLst>
      <p:ext uri="{BB962C8B-B14F-4D97-AF65-F5344CB8AC3E}">
        <p14:creationId xmlns:p14="http://schemas.microsoft.com/office/powerpoint/2010/main" val="1756066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3-3 </a:t>
            </a:r>
            <a:r>
              <a:rPr lang="zh-TW" altLang="en-US" dirty="0"/>
              <a:t>受測者工作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ACA1A2F-39A7-4336-BF0B-22ED97E93D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700082B7-85A5-4B89-9F75-9831A949777D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次要任務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1"/>
            <a:r>
              <a:rPr lang="zh-TW" altLang="en-US" sz="2000" dirty="0"/>
              <a:t>受測者必須在 </a:t>
            </a:r>
            <a:r>
              <a:rPr lang="en-US" altLang="zh-TW" sz="2000" dirty="0"/>
              <a:t>3 </a:t>
            </a:r>
            <a:r>
              <a:rPr lang="zh-TW" altLang="en-US" sz="2000" dirty="0"/>
              <a:t>秒內輸入結果，當完成或 </a:t>
            </a:r>
            <a:r>
              <a:rPr lang="en-US" altLang="zh-TW" sz="2000" dirty="0"/>
              <a:t>3 </a:t>
            </a:r>
            <a:r>
              <a:rPr lang="zh-TW" altLang="en-US" sz="2000" dirty="0"/>
              <a:t>秒內未反應後，將開始新的任務</a:t>
            </a:r>
            <a:r>
              <a:rPr lang="zh-TW" altLang="en-US" dirty="0"/>
              <a:t>。倒計時框用於顯示剩餘時間。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601E03C-14DB-4D89-84BE-814CA7D54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384" y="2685162"/>
            <a:ext cx="3809231" cy="21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8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3-4 </a:t>
            </a:r>
            <a:r>
              <a:rPr lang="zh-TW" altLang="en-US" dirty="0"/>
              <a:t>實驗設計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4B54E94-7723-4550-9E9B-A00AFFE7A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4B243C86-8A44-42C3-8C75-30BF62A0D039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背景變項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1"/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人格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由中國大五人格量表簡報 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(CBF-PI-B) 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測量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fr-FR" altLang="zh-TW" sz="1200" dirty="0"/>
              <a:t>Wang et al., 2010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依變項</a:t>
            </a:r>
            <a:r>
              <a:rPr lang="en-US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信任問卷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fr-FR" altLang="zh-TW" sz="1400" dirty="0"/>
              <a:t>Verberne</a:t>
            </a:r>
            <a:r>
              <a:rPr lang="zh-TW" altLang="en-US" sz="1400" dirty="0"/>
              <a:t> </a:t>
            </a:r>
            <a:r>
              <a:rPr lang="en-US" altLang="zh-TW" sz="1400" dirty="0"/>
              <a:t>et al., 2012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1600" indent="0">
              <a:buNone/>
            </a:pPr>
            <a:endParaRPr lang="zh-TW" altLang="en-US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013400DF-4D40-42BC-BE3D-53D1F4D5E870}"/>
              </a:ext>
            </a:extLst>
          </p:cNvPr>
          <p:cNvSpPr txBox="1"/>
          <p:nvPr/>
        </p:nvSpPr>
        <p:spPr>
          <a:xfrm>
            <a:off x="476563" y="377962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感興趣區域 </a:t>
            </a:r>
            <a:r>
              <a:rPr lang="en-US" altLang="zh-TW" dirty="0"/>
              <a:t>(AOI) </a:t>
            </a:r>
            <a:r>
              <a:rPr lang="zh-TW" altLang="en-US" dirty="0"/>
              <a:t>為擋風玻璃、後視鏡、側窗和方向盤。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4363539A-E7F7-402E-937C-A40D40E6DFD3}"/>
              </a:ext>
            </a:extLst>
          </p:cNvPr>
          <p:cNvSpPr txBox="1"/>
          <p:nvPr/>
        </p:nvSpPr>
        <p:spPr>
          <a:xfrm>
            <a:off x="5101277" y="328133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駕駛行為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接管率、接管距離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B15CAC5-3F62-4A4A-859C-7B4B11405336}"/>
                  </a:ext>
                </a:extLst>
              </p:cNvPr>
              <p:cNvSpPr txBox="1"/>
              <p:nvPr/>
            </p:nvSpPr>
            <p:spPr>
              <a:xfrm>
                <a:off x="521767" y="4087401"/>
                <a:ext cx="2448170" cy="447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 panose="02040503050406030204" pitchFamily="18" charset="0"/>
                        </a:rPr>
                        <m:t>監控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頻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率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dirty="0"/>
                            <m:t>AOI</m:t>
                          </m:r>
                          <m:r>
                            <m:rPr>
                              <m:nor/>
                            </m:rPr>
                            <a:rPr lang="en-US" altLang="zh-TW" dirty="0"/>
                            <m:t> </m:t>
                          </m:r>
                          <m:r>
                            <m:rPr>
                              <m:nor/>
                            </m:rPr>
                            <a:rPr lang="zh-TW" altLang="en-US" dirty="0"/>
                            <m:t>固定計數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dirty="0"/>
                            <m:t>NDRT</m:t>
                          </m:r>
                          <m:r>
                            <m:rPr>
                              <m:nor/>
                            </m:rPr>
                            <a:rPr lang="en-US" altLang="zh-TW" dirty="0"/>
                            <m:t> </m:t>
                          </m:r>
                          <m:r>
                            <m:rPr>
                              <m:nor/>
                            </m:rPr>
                            <a:rPr lang="zh-TW" altLang="en-US" dirty="0"/>
                            <m:t>的持續時間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B15CAC5-3F62-4A4A-859C-7B4B11405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67" y="4087401"/>
                <a:ext cx="2448170" cy="447751"/>
              </a:xfrm>
              <a:prstGeom prst="rect">
                <a:avLst/>
              </a:prstGeom>
              <a:blipFill>
                <a:blip r:embed="rId3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6BC11D8A-1195-4961-B50F-D6848C1CC358}"/>
                  </a:ext>
                </a:extLst>
              </p:cNvPr>
              <p:cNvSpPr txBox="1"/>
              <p:nvPr/>
            </p:nvSpPr>
            <p:spPr>
              <a:xfrm>
                <a:off x="521767" y="4669133"/>
                <a:ext cx="2618089" cy="447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 panose="02040503050406030204" pitchFamily="18" charset="0"/>
                        </a:rPr>
                        <m:t>監控率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dirty="0"/>
                            <m:t>AOI</m:t>
                          </m:r>
                          <m:r>
                            <m:rPr>
                              <m:nor/>
                            </m:rPr>
                            <a:rPr lang="en-US" altLang="zh-TW" dirty="0"/>
                            <m:t> </m:t>
                          </m:r>
                          <m:r>
                            <m:rPr>
                              <m:nor/>
                            </m:rPr>
                            <a:rPr lang="zh-TW" altLang="en-US" dirty="0"/>
                            <m:t>總</m:t>
                          </m:r>
                          <m:r>
                            <a:rPr lang="zh-TW" altLang="en-US" i="1" dirty="0" smtClean="0">
                              <a:latin typeface="Cambria Math" panose="02040503050406030204" pitchFamily="18" charset="0"/>
                            </a:rPr>
                            <m:t>凝視</m:t>
                          </m:r>
                          <m:r>
                            <m:rPr>
                              <m:nor/>
                            </m:rPr>
                            <a:rPr lang="zh-TW" altLang="en-US" dirty="0"/>
                            <m:t>的持續時間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dirty="0"/>
                            <m:t>NDRT</m:t>
                          </m:r>
                          <m:r>
                            <m:rPr>
                              <m:nor/>
                            </m:rPr>
                            <a:rPr lang="en-US" altLang="zh-TW" dirty="0"/>
                            <m:t> </m:t>
                          </m:r>
                          <m:r>
                            <m:rPr>
                              <m:nor/>
                            </m:rPr>
                            <a:rPr lang="zh-TW" altLang="en-US" dirty="0"/>
                            <m:t>的持續時間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6BC11D8A-1195-4961-B50F-D6848C1CC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67" y="4669133"/>
                <a:ext cx="2618089" cy="447751"/>
              </a:xfrm>
              <a:prstGeom prst="rect">
                <a:avLst/>
              </a:prstGeom>
              <a:blipFill>
                <a:blip r:embed="rId4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>
            <a:extLst>
              <a:ext uri="{FF2B5EF4-FFF2-40B4-BE49-F238E27FC236}">
                <a16:creationId xmlns:a16="http://schemas.microsoft.com/office/drawing/2014/main" id="{59F30FA0-AB86-4621-8ED4-DB2B02D6A0C8}"/>
              </a:ext>
            </a:extLst>
          </p:cNvPr>
          <p:cNvSpPr txBox="1"/>
          <p:nvPr/>
        </p:nvSpPr>
        <p:spPr>
          <a:xfrm>
            <a:off x="289656" y="3287182"/>
            <a:ext cx="50697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眼動數據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監控頻率、監控率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961FCDA0-F34B-4ADC-AC10-C6CDD2E4C645}"/>
                  </a:ext>
                </a:extLst>
              </p:cNvPr>
              <p:cNvSpPr txBox="1"/>
              <p:nvPr/>
            </p:nvSpPr>
            <p:spPr>
              <a:xfrm>
                <a:off x="5455607" y="3877114"/>
                <a:ext cx="2029786" cy="4056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TW" altLang="en-US" dirty="0"/>
                  <a:t>接</a:t>
                </a:r>
                <a14:m>
                  <m:oMath xmlns:m="http://schemas.openxmlformats.org/officeDocument/2006/math"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管率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接管次數</m:t>
                        </m:r>
                      </m:num>
                      <m:den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突發事件的數量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961FCDA0-F34B-4ADC-AC10-C6CDD2E4C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607" y="3877114"/>
                <a:ext cx="2029786" cy="405688"/>
              </a:xfrm>
              <a:prstGeom prst="rect">
                <a:avLst/>
              </a:prstGeom>
              <a:blipFill>
                <a:blip r:embed="rId5"/>
                <a:stretch>
                  <a:fillRect l="-5405" t="-2985" r="-2703" b="-208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字方塊 34">
            <a:extLst>
              <a:ext uri="{FF2B5EF4-FFF2-40B4-BE49-F238E27FC236}">
                <a16:creationId xmlns:a16="http://schemas.microsoft.com/office/drawing/2014/main" id="{B4DB6265-053B-4298-8354-5DBF23D6BADA}"/>
              </a:ext>
            </a:extLst>
          </p:cNvPr>
          <p:cNvSpPr txBox="1"/>
          <p:nvPr/>
        </p:nvSpPr>
        <p:spPr>
          <a:xfrm>
            <a:off x="5350808" y="4406280"/>
            <a:ext cx="285894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b="1" dirty="0"/>
              <a:t>接管距離</a:t>
            </a:r>
            <a:r>
              <a:rPr lang="en-US" altLang="zh-TW" b="1" dirty="0"/>
              <a:t>:</a:t>
            </a:r>
            <a:r>
              <a:rPr lang="zh-TW" altLang="en-US" dirty="0"/>
              <a:t>定義為從駕駛員 的接管反應到緊急事件發生位置的距離。</a:t>
            </a:r>
          </a:p>
        </p:txBody>
      </p:sp>
      <p:sp>
        <p:nvSpPr>
          <p:cNvPr id="2" name="左大括弧 1">
            <a:extLst>
              <a:ext uri="{FF2B5EF4-FFF2-40B4-BE49-F238E27FC236}">
                <a16:creationId xmlns:a16="http://schemas.microsoft.com/office/drawing/2014/main" id="{94D66EAC-4C27-4070-9155-F1B90F4E84B7}"/>
              </a:ext>
            </a:extLst>
          </p:cNvPr>
          <p:cNvSpPr/>
          <p:nvPr/>
        </p:nvSpPr>
        <p:spPr>
          <a:xfrm>
            <a:off x="259801" y="3779624"/>
            <a:ext cx="79086" cy="12694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左大括弧 29">
            <a:extLst>
              <a:ext uri="{FF2B5EF4-FFF2-40B4-BE49-F238E27FC236}">
                <a16:creationId xmlns:a16="http://schemas.microsoft.com/office/drawing/2014/main" id="{F3DD4C03-CD50-4A25-9AA0-61F74287AE1A}"/>
              </a:ext>
            </a:extLst>
          </p:cNvPr>
          <p:cNvSpPr/>
          <p:nvPr/>
        </p:nvSpPr>
        <p:spPr>
          <a:xfrm>
            <a:off x="5107743" y="3833153"/>
            <a:ext cx="79086" cy="12694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225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3-5 </a:t>
            </a:r>
            <a:r>
              <a:rPr lang="zh-TW" altLang="en-US" dirty="0"/>
              <a:t>實驗程序</a:t>
            </a: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0B36FE4-109F-419C-9EEA-6574FD0393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63BE48AD-0499-4DBE-A44F-849F71B43B46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CBF-PI-B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來衡量性格。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NDRT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的操作。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Tobii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Pro Glasses 2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的校準。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學習如何操作模擬器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參與者被告知，雖然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系統大部分時間是安全的，但系統可能無法解決緊急事件。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正式實驗</a:t>
            </a:r>
          </a:p>
        </p:txBody>
      </p:sp>
    </p:spTree>
    <p:extLst>
      <p:ext uri="{BB962C8B-B14F-4D97-AF65-F5344CB8AC3E}">
        <p14:creationId xmlns:p14="http://schemas.microsoft.com/office/powerpoint/2010/main" val="3020753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zh-TW" altLang="en-US" dirty="0">
                <a:cs typeface="+mn-ea"/>
                <a:sym typeface="+mn-lt"/>
              </a:rPr>
              <a:t>結果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BD20A49-11E5-4ED6-BD7A-F3822D3006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9322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4. </a:t>
            </a:r>
            <a:r>
              <a:rPr lang="zh-TW" altLang="en-US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結果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113C449-2404-4B61-8049-EF9BA0A601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6436B1A9-BC85-400F-A7DA-E59507526A71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4921741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sz="1800" dirty="0"/>
              <a:t>描述性統計如表 </a:t>
            </a:r>
            <a:r>
              <a:rPr lang="en-US" altLang="zh-TW" sz="1800" dirty="0"/>
              <a:t>1 </a:t>
            </a:r>
            <a:r>
              <a:rPr lang="zh-TW" altLang="en-US" sz="1800" dirty="0"/>
              <a:t>所示。</a:t>
            </a:r>
            <a:endParaRPr lang="en-US" altLang="zh-TW" sz="1800" dirty="0"/>
          </a:p>
          <a:p>
            <a:pPr lvl="1"/>
            <a:r>
              <a:rPr lang="zh-TW" altLang="en-US" sz="1600" dirty="0"/>
              <a:t>人格得分顯示</a:t>
            </a:r>
            <a:r>
              <a:rPr lang="zh-TW" altLang="en-US" sz="1600" dirty="0">
                <a:solidFill>
                  <a:srgbClr val="FF0000"/>
                </a:solidFill>
              </a:rPr>
              <a:t>盡責性</a:t>
            </a:r>
            <a:r>
              <a:rPr lang="zh-TW" altLang="en-US" sz="1600" dirty="0"/>
              <a:t>特質上得分最高</a:t>
            </a:r>
            <a:r>
              <a:rPr lang="en-US" altLang="zh-TW" sz="1600" dirty="0"/>
              <a:t>(34.5)</a:t>
            </a:r>
            <a:r>
              <a:rPr lang="zh-TW" altLang="en-US" sz="1600" dirty="0"/>
              <a:t>，而在</a:t>
            </a:r>
            <a:r>
              <a:rPr lang="zh-TW" altLang="en-US" sz="1600" dirty="0">
                <a:solidFill>
                  <a:srgbClr val="FF0000"/>
                </a:solidFill>
              </a:rPr>
              <a:t>神經質</a:t>
            </a:r>
            <a:r>
              <a:rPr lang="zh-TW" altLang="en-US" sz="1600" dirty="0"/>
              <a:t>特質上得分最低</a:t>
            </a:r>
            <a:r>
              <a:rPr lang="en-US" altLang="zh-TW" sz="1600" dirty="0"/>
              <a:t>(24.14)</a:t>
            </a:r>
            <a:r>
              <a:rPr lang="zh-TW" altLang="en-US" sz="1600" dirty="0"/>
              <a:t>。</a:t>
            </a:r>
            <a:endParaRPr lang="en-US" altLang="zh-TW" sz="1600" dirty="0"/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接管的比例為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0.4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1164B52-FA6B-4A3E-98E0-1511CCF8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424" y="1712490"/>
            <a:ext cx="3520745" cy="301778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436D465-4022-4470-9307-2DDD2CBB91E5}"/>
              </a:ext>
            </a:extLst>
          </p:cNvPr>
          <p:cNvSpPr/>
          <p:nvPr/>
        </p:nvSpPr>
        <p:spPr>
          <a:xfrm>
            <a:off x="5215424" y="2525451"/>
            <a:ext cx="3372991" cy="877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122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4. </a:t>
            </a:r>
            <a:r>
              <a:rPr lang="zh-TW" altLang="en-US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結果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113C449-2404-4B61-8049-EF9BA0A601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6436B1A9-BC85-400F-A7DA-E59507526A71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4921741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sz="1800" dirty="0"/>
              <a:t>相關性分析結果如表 </a:t>
            </a:r>
            <a:r>
              <a:rPr lang="en-US" altLang="zh-TW" sz="1800" dirty="0"/>
              <a:t>2</a:t>
            </a:r>
            <a:r>
              <a:rPr lang="zh-TW" altLang="en-US" sz="1800" dirty="0"/>
              <a:t>所示。</a:t>
            </a:r>
            <a:endParaRPr lang="en-US" altLang="zh-TW" sz="18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5370670-55DC-40A8-9576-58C3C5361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71" y="1930458"/>
            <a:ext cx="6371215" cy="302164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AD22841-A48B-4241-8B3E-A0B8652B7B50}"/>
              </a:ext>
            </a:extLst>
          </p:cNvPr>
          <p:cNvSpPr/>
          <p:nvPr/>
        </p:nvSpPr>
        <p:spPr>
          <a:xfrm>
            <a:off x="678097" y="3618480"/>
            <a:ext cx="5787342" cy="370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F233522-6876-49F8-8B67-01C2BF2F7B93}"/>
              </a:ext>
            </a:extLst>
          </p:cNvPr>
          <p:cNvSpPr/>
          <p:nvPr/>
        </p:nvSpPr>
        <p:spPr>
          <a:xfrm>
            <a:off x="678097" y="3988870"/>
            <a:ext cx="1828800" cy="370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CC8F4FC-2283-44BB-A9DF-9FDD5FFD3839}"/>
              </a:ext>
            </a:extLst>
          </p:cNvPr>
          <p:cNvSpPr txBox="1"/>
          <p:nvPr/>
        </p:nvSpPr>
        <p:spPr>
          <a:xfrm>
            <a:off x="7103074" y="2226175"/>
            <a:ext cx="1562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括弧內的數字為淨相關</a:t>
            </a:r>
            <a:r>
              <a:rPr lang="en-US" altLang="zh-TW" dirty="0"/>
              <a:t>(</a:t>
            </a:r>
            <a:r>
              <a:rPr lang="zh-TW" altLang="en-US" dirty="0"/>
              <a:t>偏相關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8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dist"/>
            <a:r>
              <a:rPr lang="zh-TW" altLang="en-US" dirty="0">
                <a:cs typeface="+mn-ea"/>
                <a:sym typeface="+mn-lt"/>
              </a:rPr>
              <a:t>背景動機及目的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8328064-37FD-405F-AEA8-2D33809A5E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4. </a:t>
            </a:r>
            <a:r>
              <a:rPr lang="zh-TW" altLang="en-US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結果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113C449-2404-4B61-8049-EF9BA0A601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6436B1A9-BC85-400F-A7DA-E59507526A71}"/>
              </a:ext>
            </a:extLst>
          </p:cNvPr>
          <p:cNvSpPr txBox="1">
            <a:spLocks/>
          </p:cNvSpPr>
          <p:nvPr/>
        </p:nvSpPr>
        <p:spPr>
          <a:xfrm>
            <a:off x="338887" y="1389208"/>
            <a:ext cx="3457609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開放性和 </a:t>
            </a:r>
            <a:r>
              <a:rPr lang="en-US" altLang="zh-TW" dirty="0"/>
              <a:t>AD </a:t>
            </a:r>
            <a:r>
              <a:rPr lang="zh-TW" altLang="en-US" dirty="0"/>
              <a:t>信任之間存在顯著負相關（</a:t>
            </a:r>
            <a:r>
              <a:rPr lang="en-US" altLang="zh-TW" dirty="0"/>
              <a:t>r=−0.53</a:t>
            </a:r>
            <a:r>
              <a:rPr lang="zh-TW" altLang="en-US" dirty="0"/>
              <a:t>，</a:t>
            </a:r>
            <a:r>
              <a:rPr lang="en-US" altLang="zh-TW" dirty="0"/>
              <a:t>p=0.003)</a:t>
            </a:r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A71F6C82-9D2D-43A1-B248-89177B7D202A}"/>
              </a:ext>
            </a:extLst>
          </p:cNvPr>
          <p:cNvSpPr txBox="1">
            <a:spLocks/>
          </p:cNvSpPr>
          <p:nvPr/>
        </p:nvSpPr>
        <p:spPr>
          <a:xfrm>
            <a:off x="4449829" y="1389208"/>
            <a:ext cx="3457609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外向性和 </a:t>
            </a:r>
            <a:r>
              <a:rPr lang="en-US" altLang="zh-TW" dirty="0"/>
              <a:t>AD </a:t>
            </a:r>
            <a:r>
              <a:rPr lang="zh-TW" altLang="en-US" dirty="0"/>
              <a:t>信任之間顯著負相關（</a:t>
            </a:r>
            <a:r>
              <a:rPr lang="en-US" altLang="zh-TW" dirty="0"/>
              <a:t>r=−0.39</a:t>
            </a:r>
            <a:r>
              <a:rPr lang="zh-TW" altLang="en-US" dirty="0"/>
              <a:t>，</a:t>
            </a:r>
            <a:r>
              <a:rPr lang="en-US" altLang="zh-TW" dirty="0"/>
              <a:t>p =0.040)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0FB7EDC-8EAF-438B-B941-B68EDDF75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346" y="2633228"/>
            <a:ext cx="5493017" cy="23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19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4. </a:t>
            </a:r>
            <a:r>
              <a:rPr lang="zh-TW" altLang="en-US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結果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113C449-2404-4B61-8049-EF9BA0A601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6436B1A9-BC85-400F-A7DA-E59507526A71}"/>
              </a:ext>
            </a:extLst>
          </p:cNvPr>
          <p:cNvSpPr txBox="1">
            <a:spLocks/>
          </p:cNvSpPr>
          <p:nvPr/>
        </p:nvSpPr>
        <p:spPr>
          <a:xfrm>
            <a:off x="338887" y="1389208"/>
            <a:ext cx="3457609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開放性與監測頻率之間存在顯著正相關（</a:t>
            </a:r>
            <a:r>
              <a:rPr lang="en-US" altLang="zh-TW" dirty="0"/>
              <a:t>r=0.49</a:t>
            </a:r>
            <a:r>
              <a:rPr lang="zh-TW" altLang="en-US" dirty="0"/>
              <a:t>，</a:t>
            </a:r>
            <a:r>
              <a:rPr lang="en-US" altLang="zh-TW" dirty="0"/>
              <a:t>p=0.008</a:t>
            </a:r>
            <a:r>
              <a:rPr lang="zh-TW" altLang="en-US" dirty="0"/>
              <a:t>）</a:t>
            </a:r>
            <a:endParaRPr lang="en-US" altLang="zh-TW" dirty="0"/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A71F6C82-9D2D-43A1-B248-89177B7D202A}"/>
              </a:ext>
            </a:extLst>
          </p:cNvPr>
          <p:cNvSpPr txBox="1">
            <a:spLocks/>
          </p:cNvSpPr>
          <p:nvPr/>
        </p:nvSpPr>
        <p:spPr>
          <a:xfrm>
            <a:off x="4449828" y="1389208"/>
            <a:ext cx="3976541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開放性與監測比率之間存在顯著正相關（</a:t>
            </a:r>
            <a:r>
              <a:rPr lang="en-US" altLang="zh-TW" dirty="0"/>
              <a:t>r=0.39</a:t>
            </a:r>
            <a:r>
              <a:rPr lang="zh-TW" altLang="en-US" dirty="0"/>
              <a:t>，</a:t>
            </a:r>
            <a:r>
              <a:rPr lang="en-US" altLang="zh-TW" dirty="0"/>
              <a:t>p=0.042)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7C235DB-9C04-4D5C-B984-857A58341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131" y="2439403"/>
            <a:ext cx="6304155" cy="25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7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4. </a:t>
            </a:r>
            <a:r>
              <a:rPr lang="zh-TW" altLang="en-US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結果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113C449-2404-4B61-8049-EF9BA0A601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6436B1A9-BC85-400F-A7DA-E59507526A71}"/>
              </a:ext>
            </a:extLst>
          </p:cNvPr>
          <p:cNvSpPr txBox="1">
            <a:spLocks/>
          </p:cNvSpPr>
          <p:nvPr/>
        </p:nvSpPr>
        <p:spPr>
          <a:xfrm>
            <a:off x="338887" y="1389208"/>
            <a:ext cx="3457609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開放性與接管率之間存在顯著正相關率</a:t>
            </a:r>
            <a:r>
              <a:rPr lang="en-US" altLang="zh-TW" dirty="0"/>
              <a:t>(r=0.45</a:t>
            </a:r>
            <a:r>
              <a:rPr lang="zh-TW" altLang="en-US" dirty="0"/>
              <a:t>，</a:t>
            </a:r>
            <a:r>
              <a:rPr lang="en-US" altLang="zh-TW" dirty="0"/>
              <a:t>p=0.017</a:t>
            </a:r>
            <a:r>
              <a:rPr lang="zh-TW" altLang="en-US" dirty="0"/>
              <a:t>）</a:t>
            </a:r>
            <a:endParaRPr lang="en-US" altLang="zh-TW" dirty="0"/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A71F6C82-9D2D-43A1-B248-89177B7D202A}"/>
              </a:ext>
            </a:extLst>
          </p:cNvPr>
          <p:cNvSpPr txBox="1">
            <a:spLocks/>
          </p:cNvSpPr>
          <p:nvPr/>
        </p:nvSpPr>
        <p:spPr>
          <a:xfrm>
            <a:off x="4449829" y="1389208"/>
            <a:ext cx="3749040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開放性與接管距離之間存在顯著正相關（</a:t>
            </a:r>
            <a:r>
              <a:rPr lang="en-US" altLang="zh-TW" dirty="0"/>
              <a:t>r=0.41</a:t>
            </a:r>
            <a:r>
              <a:rPr lang="zh-TW" altLang="en-US" dirty="0"/>
              <a:t>，</a:t>
            </a:r>
            <a:r>
              <a:rPr lang="en-US" altLang="zh-TW" dirty="0"/>
              <a:t>p=0.032)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9D59D7A-8FB7-4901-B60D-094B68B2F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541" y="2542106"/>
            <a:ext cx="5693820" cy="23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31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zh-TW" altLang="en-US" dirty="0">
                <a:cs typeface="+mn-ea"/>
                <a:sym typeface="+mn-lt"/>
              </a:rPr>
              <a:t>結果與討論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C6DAFE9-77BC-4039-9882-E40CDA15C5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5566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5. </a:t>
            </a:r>
            <a:r>
              <a:rPr lang="zh-TW" altLang="en-US" dirty="0"/>
              <a:t>結果與討論</a:t>
            </a: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0E9A798-8A0B-4A29-A6A9-76D022E368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36DE0368-88A3-4E10-B042-B476C487AFA9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三種不同的衡量標準一致表明，開放性和駕駛員對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的信任和行為之間存在顯著的相關性。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而高開放性的受測者對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系統的信任度較低，可能原因為</a:t>
            </a:r>
            <a:r>
              <a:rPr lang="zh-TW" altLang="en-US" dirty="0"/>
              <a:t>高開放性的特質傾向於尋求“智力挑戰活動”以滿足好奇心的需求 </a:t>
            </a:r>
            <a:r>
              <a:rPr lang="en-US" altLang="zh-TW" dirty="0"/>
              <a:t>(</a:t>
            </a:r>
            <a:r>
              <a:rPr lang="fr-FR" altLang="zh-TW" dirty="0"/>
              <a:t>Costa</a:t>
            </a:r>
            <a:r>
              <a:rPr lang="zh-TW" altLang="en-US" dirty="0"/>
              <a:t> </a:t>
            </a:r>
            <a:r>
              <a:rPr lang="en-US" altLang="zh-TW" dirty="0"/>
              <a:t>&amp;</a:t>
            </a:r>
            <a:r>
              <a:rPr lang="zh-TW" altLang="en-US" dirty="0"/>
              <a:t> </a:t>
            </a:r>
            <a:r>
              <a:rPr lang="fr-FR" altLang="zh-TW" dirty="0"/>
              <a:t>McCrae, 1992; Ackerman &amp; Heggestad,</a:t>
            </a:r>
            <a:r>
              <a:rPr lang="zh-TW" altLang="en-US" dirty="0"/>
              <a:t> </a:t>
            </a:r>
            <a:r>
              <a:rPr lang="en-US" altLang="zh-TW" dirty="0"/>
              <a:t>1997)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6512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5. </a:t>
            </a:r>
            <a:r>
              <a:rPr lang="zh-TW" altLang="en-US" dirty="0"/>
              <a:t>結果與討論</a:t>
            </a: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0E9A798-8A0B-4A29-A6A9-76D022E368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36DE0368-88A3-4E10-B042-B476C487AFA9}"/>
              </a:ext>
            </a:extLst>
          </p:cNvPr>
          <p:cNvSpPr txBox="1">
            <a:spLocks/>
          </p:cNvSpPr>
          <p:nvPr/>
        </p:nvSpPr>
        <p:spPr>
          <a:xfrm>
            <a:off x="293683" y="1442178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整體的行為當中</a:t>
            </a:r>
            <a:r>
              <a:rPr lang="en-US" altLang="zh-TW" dirty="0"/>
              <a:t>:</a:t>
            </a:r>
          </a:p>
          <a:p>
            <a:pPr lvl="1"/>
            <a:r>
              <a:rPr lang="zh-TW" altLang="en-US" sz="1600" dirty="0"/>
              <a:t>接管距離與接管率正相關（</a:t>
            </a:r>
            <a:r>
              <a:rPr lang="en-US" altLang="zh-TW" sz="1600" dirty="0"/>
              <a:t>Pearson r=0.94</a:t>
            </a:r>
            <a:r>
              <a:rPr lang="zh-TW" altLang="en-US" sz="1600" dirty="0"/>
              <a:t>，</a:t>
            </a:r>
            <a:r>
              <a:rPr lang="en-US" altLang="zh-TW" sz="1600" dirty="0"/>
              <a:t>p&lt;0.01)</a:t>
            </a:r>
          </a:p>
          <a:p>
            <a:pPr lvl="1"/>
            <a:r>
              <a:rPr lang="zh-TW" altLang="en-US" sz="1600" dirty="0"/>
              <a:t>監控頻率與監控率正相關（</a:t>
            </a:r>
            <a:r>
              <a:rPr lang="en-US" altLang="zh-TW" sz="1600" dirty="0"/>
              <a:t>Pearson r=0.58 , p&lt;0.01)</a:t>
            </a:r>
          </a:p>
          <a:p>
            <a:pPr lvl="1"/>
            <a:r>
              <a:rPr lang="zh-TW" altLang="en-US" sz="1600" dirty="0"/>
              <a:t>但只有接管率與信任之間存在顯著相關性（</a:t>
            </a:r>
            <a:r>
              <a:rPr lang="en-US" altLang="zh-TW" sz="1600" dirty="0"/>
              <a:t>Pearson r = -0.44</a:t>
            </a:r>
            <a:r>
              <a:rPr lang="zh-TW" altLang="en-US" sz="1600" dirty="0"/>
              <a:t>，</a:t>
            </a:r>
            <a:r>
              <a:rPr lang="en-US" altLang="zh-TW" sz="1600" dirty="0"/>
              <a:t>p &lt;0.05</a:t>
            </a:r>
            <a:r>
              <a:rPr lang="zh-TW" altLang="en-US" sz="1600" dirty="0"/>
              <a:t>）。</a:t>
            </a:r>
            <a:endParaRPr lang="en-US" altLang="zh-TW" sz="16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08270E9-3A45-4939-AFDD-F66B55CAD8F8}"/>
              </a:ext>
            </a:extLst>
          </p:cNvPr>
          <p:cNvSpPr txBox="1"/>
          <p:nvPr/>
        </p:nvSpPr>
        <p:spPr>
          <a:xfrm>
            <a:off x="2409294" y="3525357"/>
            <a:ext cx="30930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結果表明，行為之間可能會有相關性，但不一定每種行為都與信任有關。</a:t>
            </a:r>
          </a:p>
        </p:txBody>
      </p:sp>
    </p:spTree>
    <p:extLst>
      <p:ext uri="{BB962C8B-B14F-4D97-AF65-F5344CB8AC3E}">
        <p14:creationId xmlns:p14="http://schemas.microsoft.com/office/powerpoint/2010/main" val="2914804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3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5"/>
                </a:solidFill>
              </a:rPr>
              <a:t>THANKS!</a:t>
            </a:r>
            <a:endParaRPr sz="6000">
              <a:solidFill>
                <a:schemeClr val="accent5"/>
              </a:solidFill>
            </a:endParaRPr>
          </a:p>
        </p:txBody>
      </p:sp>
      <p:sp>
        <p:nvSpPr>
          <p:cNvPr id="525" name="Google Shape;525;p33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Any questions?</a:t>
            </a:r>
            <a:endParaRPr sz="2000" b="1" dirty="0"/>
          </a:p>
        </p:txBody>
      </p:sp>
      <p:grpSp>
        <p:nvGrpSpPr>
          <p:cNvPr id="526" name="Google Shape;526;p33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27" name="Google Shape;527;p3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6A23437-4017-4517-BECA-5F247F393C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1-1</a:t>
            </a:r>
            <a:r>
              <a:rPr lang="zh-TW" altLang="en-US" dirty="0"/>
              <a:t> 背景動機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6663083-8B40-4265-9A58-A1F4018D7D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2730CE52-1A23-4C96-9649-CAE5932C1DA8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自動駕駛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(AD)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高速發展下，可能會帶來更安全、更高效的交通環境，而駕駛者對於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的信任是重要議題。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信任是影響一般自動化技術的接受和使用的原因之一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(Lee et al., 2004)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，也被用來當作改善人機界面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(HMI)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的方式。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當駕駛員由於信任不足或過度信任而濫用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時，可能會發生事故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fr-FR" altLang="zh-TW" dirty="0"/>
              <a:t>Parasuraman et al., 1997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299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zh-TW" altLang="en-US" dirty="0">
                <a:cs typeface="+mn-ea"/>
                <a:sym typeface="+mn-lt"/>
              </a:rPr>
              <a:t>文獻探討</a:t>
            </a: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E2B1A88-F840-42DF-92CF-8480363334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434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2.</a:t>
            </a:r>
            <a:r>
              <a:rPr lang="zh-TW" altLang="en-US" dirty="0"/>
              <a:t>相關文獻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第二章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34F09C1-0DF6-487C-AED6-B9056DD761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7A85D324-F0EA-4719-BC2B-F6D29D389DF5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信任受到三個不同來源的影響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(Hof &amp;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Bashir, 2015)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信任者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是指個人對自動化的總體信任傾向，且對於性別、年齡、文化背景和性格等個體差異有關，以及跟系統的互動的經驗。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被信任的系統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指包括系統可靠性、透明度和表現等因素。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情況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例如系統複雜性和負荷量、操作員的情緒、知識和注意力。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2.</a:t>
            </a:r>
            <a:r>
              <a:rPr lang="zh-TW" altLang="en-US" dirty="0"/>
              <a:t>相關文獻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第二章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34F09C1-0DF6-487C-AED6-B9056DD761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7A85D324-F0EA-4719-BC2B-F6D29D389DF5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表示將個體差異納入自動化設計是很重要的議題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Szalma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&amp;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Taylor, 2011 )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，但目前沒有針對人格與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中的駕駛者信任相關研究。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Chien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(2016)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使用大五量表人格來衡量後， 發現宜人性和盡責性特徵對自動化的總體初始信任呈正相關。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fr-FR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Mcbride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等人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(2012)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通過使用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Myers-Briggs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type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指標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(MBTI)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來衡量人格特質，發現人格對自動決策系統的接受度具有影響。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73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2.</a:t>
            </a:r>
            <a:r>
              <a:rPr lang="zh-TW" altLang="en-US" dirty="0"/>
              <a:t>相關文獻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第二章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34F09C1-0DF6-487C-AED6-B9056DD761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7A85D324-F0EA-4719-BC2B-F6D29D389DF5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fr-FR" altLang="zh-TW" u="sng" dirty="0"/>
              <a:t>Five-factor model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是最廣泛採用的性格分類法之一。 該模型是由五個不同的特徵組成的人格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fr-FR" altLang="zh-TW" dirty="0"/>
              <a:t>Matthews</a:t>
            </a:r>
            <a:r>
              <a:rPr lang="zh-TW" altLang="en-US" dirty="0"/>
              <a:t> </a:t>
            </a:r>
            <a:r>
              <a:rPr lang="en-US" altLang="zh-TW" dirty="0"/>
              <a:t>et al., 2003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外向性</a:t>
            </a:r>
            <a:r>
              <a:rPr lang="fr-FR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Extroversion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宜人性</a:t>
            </a:r>
            <a:r>
              <a:rPr lang="fr-FR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Conscientiousness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盡責性</a:t>
            </a:r>
            <a:r>
              <a:rPr lang="fr-FR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Conscientiousness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神經質</a:t>
            </a:r>
            <a:r>
              <a:rPr lang="fr-FR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Neuroticism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開放性</a:t>
            </a:r>
            <a:r>
              <a:rPr lang="fr-FR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Openness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CECBFED-49FF-4CDA-8094-4C5AAF792DC1}"/>
              </a:ext>
            </a:extLst>
          </p:cNvPr>
          <p:cNvSpPr txBox="1"/>
          <p:nvPr/>
        </p:nvSpPr>
        <p:spPr>
          <a:xfrm>
            <a:off x="4430403" y="2571750"/>
            <a:ext cx="2927508" cy="738664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外向性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指個體在社交場合中，對與他人間關係感到舒適之程度，其特徵為自信、喜歡社交和主動。</a:t>
            </a:r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7D0BE1C-C15A-4F53-978C-E09C0A80AED9}"/>
              </a:ext>
            </a:extLst>
          </p:cNvPr>
          <p:cNvSpPr txBox="1"/>
          <p:nvPr/>
        </p:nvSpPr>
        <p:spPr>
          <a:xfrm>
            <a:off x="4430403" y="3648685"/>
            <a:ext cx="2927508" cy="954107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開放性</a:t>
            </a:r>
            <a:r>
              <a:rPr lang="en-US" altLang="zh-TW" dirty="0">
                <a:solidFill>
                  <a:srgbClr val="202124"/>
                </a:solidFill>
                <a:latin typeface="arial" panose="020B0604020202020204" pitchFamily="34" charset="0"/>
              </a:rPr>
              <a:t>:</a:t>
            </a:r>
            <a:r>
              <a:rPr lang="zh-TW" altLang="en-US" dirty="0">
                <a:solidFill>
                  <a:srgbClr val="202124"/>
                </a:solidFill>
                <a:latin typeface="arial" panose="020B0604020202020204" pitchFamily="34" charset="0"/>
              </a:rPr>
              <a:t>指個體對知識或新奇事物的接受度，以及體驗藝術和生活的整體深度和廣度，其特徵為好奇、想像力、創新和喜歡思考。</a:t>
            </a:r>
          </a:p>
        </p:txBody>
      </p:sp>
    </p:spTree>
    <p:extLst>
      <p:ext uri="{BB962C8B-B14F-4D97-AF65-F5344CB8AC3E}">
        <p14:creationId xmlns:p14="http://schemas.microsoft.com/office/powerpoint/2010/main" val="4066892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zh-TW" altLang="en-US" dirty="0"/>
              <a:t>方法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C9448BC-4E7E-4BFF-AE6A-49CEBE9494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72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3-1 </a:t>
            </a:r>
            <a:r>
              <a:rPr lang="zh-TW" altLang="en-US" dirty="0"/>
              <a:t>受測者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E7B75D4-A9E8-4223-8C79-84CE3FDEA2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2612F13E-D78C-47E6-9181-1B598F3573A6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共有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名受測者（男女各半），平均年齡為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23.3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(SD =1.4)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所有參與者的視力或矯正視力都正常，並且沒有身體殘疾。每位受測者都有駕照，平均駕齡為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2.3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(SD = 1.6)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，都沒有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經驗（包括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模擬器）。</a:t>
            </a:r>
          </a:p>
        </p:txBody>
      </p:sp>
    </p:spTree>
    <p:extLst>
      <p:ext uri="{BB962C8B-B14F-4D97-AF65-F5344CB8AC3E}">
        <p14:creationId xmlns:p14="http://schemas.microsoft.com/office/powerpoint/2010/main" val="2391366171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1843</Words>
  <Application>Microsoft Office PowerPoint</Application>
  <PresentationFormat>如螢幕大小 (16:9)</PresentationFormat>
  <Paragraphs>166</Paragraphs>
  <Slides>26</Slides>
  <Notes>26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5" baseType="lpstr">
      <vt:lpstr>Arial</vt:lpstr>
      <vt:lpstr>Cambria Math</vt:lpstr>
      <vt:lpstr>Roboto Condensed</vt:lpstr>
      <vt:lpstr>Franklin Gothic Book</vt:lpstr>
      <vt:lpstr>Roboto Condensed Light</vt:lpstr>
      <vt:lpstr>Arial</vt:lpstr>
      <vt:lpstr>微軟正黑體</vt:lpstr>
      <vt:lpstr>Arvo</vt:lpstr>
      <vt:lpstr>Salerio template</vt:lpstr>
      <vt:lpstr>以開放性的人格預測駕駛員對自動駕駛的信任</vt:lpstr>
      <vt:lpstr>背景動機及目的</vt:lpstr>
      <vt:lpstr>1-1 背景動機</vt:lpstr>
      <vt:lpstr>文獻探討</vt:lpstr>
      <vt:lpstr>2.相關文獻</vt:lpstr>
      <vt:lpstr>2.相關文獻</vt:lpstr>
      <vt:lpstr>2.相關文獻</vt:lpstr>
      <vt:lpstr>方法</vt:lpstr>
      <vt:lpstr>3-1 受測者</vt:lpstr>
      <vt:lpstr>3-2 儀器設備</vt:lpstr>
      <vt:lpstr>3-3 受測者工作</vt:lpstr>
      <vt:lpstr>3-3 受測者工作</vt:lpstr>
      <vt:lpstr>3-3 受測者工作</vt:lpstr>
      <vt:lpstr>3-3 受測者工作</vt:lpstr>
      <vt:lpstr>3-4 實驗設計</vt:lpstr>
      <vt:lpstr>3-5 實驗程序</vt:lpstr>
      <vt:lpstr>結果</vt:lpstr>
      <vt:lpstr>4. 結果</vt:lpstr>
      <vt:lpstr>4. 結果</vt:lpstr>
      <vt:lpstr>4. 結果</vt:lpstr>
      <vt:lpstr>4. 結果</vt:lpstr>
      <vt:lpstr>4. 結果</vt:lpstr>
      <vt:lpstr>結果與討論</vt:lpstr>
      <vt:lpstr>5. 結果與討論</vt:lpstr>
      <vt:lpstr>5. 結果與討論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中文</dc:title>
  <dc:creator>陳善治</dc:creator>
  <cp:lastModifiedBy>善治 陳</cp:lastModifiedBy>
  <cp:revision>116</cp:revision>
  <dcterms:modified xsi:type="dcterms:W3CDTF">2023-02-15T04:28:09Z</dcterms:modified>
</cp:coreProperties>
</file>